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7" r:id="rId2"/>
    <p:sldId id="318" r:id="rId3"/>
    <p:sldId id="292" r:id="rId4"/>
    <p:sldId id="319" r:id="rId5"/>
    <p:sldId id="293" r:id="rId6"/>
    <p:sldId id="294" r:id="rId7"/>
    <p:sldId id="29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24" d="100"/>
          <a:sy n="124" d="100"/>
        </p:scale>
        <p:origin x="777" y="63"/>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443566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533367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8973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201699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75937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035621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Status Report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Status Report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tus Repo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solidFill>
                  <a:srgbClr val="18453B"/>
                </a:solidFill>
              </a:defRPr>
            </a:lvl1pPr>
          </a:lstStyle>
          <a:p>
            <a:r>
              <a:rPr lang="en-US" dirty="0"/>
              <a:t>Click to edit Master title style</a:t>
            </a:r>
          </a:p>
        </p:txBody>
      </p:sp>
      <p:sp>
        <p:nvSpPr>
          <p:cNvPr id="3" name="Content Placeholder 2"/>
          <p:cNvSpPr>
            <a:spLocks noGrp="1"/>
          </p:cNvSpPr>
          <p:nvPr>
            <p:ph idx="1"/>
          </p:nvPr>
        </p:nvSpPr>
        <p:spPr>
          <a:xfrm>
            <a:off x="457200" y="1981200"/>
            <a:ext cx="8229600" cy="4497589"/>
          </a:xfrm>
        </p:spPr>
        <p:txBody>
          <a:bodyPr>
            <a:normAutofit/>
          </a:bodyPr>
          <a:lstStyle>
            <a:lvl1pPr marL="234950" indent="-234950">
              <a:defRPr sz="2800"/>
            </a:lvl1pPr>
            <a:lvl2pPr marL="457200" indent="-234950">
              <a:buFont typeface="Wingdings" pitchFamily="2" charset="2"/>
              <a:buChar char="§"/>
              <a:defRPr sz="2400"/>
            </a:lvl2pPr>
            <a:lvl3pPr marL="688975" indent="-233363">
              <a:buFont typeface="Courier New" pitchFamily="49" charset="0"/>
              <a:buChar char="o"/>
              <a:defRPr sz="2000"/>
            </a:lvl3pPr>
            <a:lvl4pPr marL="914400" indent="-225425">
              <a:defRPr sz="1800"/>
            </a:lvl4pPr>
            <a:lvl5pPr marL="1146175" indent="-231775">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The Capstone Experience</a:t>
            </a:r>
          </a:p>
        </p:txBody>
      </p:sp>
      <p:sp>
        <p:nvSpPr>
          <p:cNvPr id="5" name="Footer Placeholder 4"/>
          <p:cNvSpPr>
            <a:spLocks noGrp="1"/>
          </p:cNvSpPr>
          <p:nvPr>
            <p:ph type="ftr" sz="quarter" idx="11"/>
          </p:nvPr>
        </p:nvSpPr>
        <p:spPr>
          <a:xfrm>
            <a:off x="2590800" y="6492875"/>
            <a:ext cx="4419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Team [Team Name] Status Report Presentation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 Placeholder 9"/>
          <p:cNvSpPr>
            <a:spLocks noGrp="1"/>
          </p:cNvSpPr>
          <p:nvPr>
            <p:ph type="body" sz="quarter" idx="14"/>
          </p:nvPr>
        </p:nvSpPr>
        <p:spPr>
          <a:xfrm>
            <a:off x="457200" y="1592942"/>
            <a:ext cx="8229600" cy="388257"/>
          </a:xfrm>
        </p:spPr>
        <p:txBody>
          <a:bodyPr tIns="91440" anchor="ctr">
            <a:noAutofit/>
          </a:bodyPr>
          <a:lstStyle>
            <a:lvl1pPr marL="0" indent="0">
              <a:spcBef>
                <a:spcPts val="0"/>
              </a:spcBef>
              <a:buNone/>
              <a:defRPr sz="3200" b="0">
                <a:solidFill>
                  <a:srgbClr val="18453B"/>
                </a:solidFill>
              </a:defRPr>
            </a:lvl1pPr>
          </a:lstStyle>
          <a:p>
            <a:pPr lvl="0"/>
            <a:r>
              <a:rPr lang="en-US" dirty="0"/>
              <a:t>Click to edit Master text styles</a:t>
            </a:r>
          </a:p>
        </p:txBody>
      </p:sp>
      <p:sp>
        <p:nvSpPr>
          <p:cNvPr id="9" name="Text Placeholder 9"/>
          <p:cNvSpPr>
            <a:spLocks noGrp="1"/>
          </p:cNvSpPr>
          <p:nvPr>
            <p:ph type="body" sz="quarter" idx="15"/>
          </p:nvPr>
        </p:nvSpPr>
        <p:spPr>
          <a:xfrm>
            <a:off x="6858000" y="838200"/>
            <a:ext cx="1828800" cy="646331"/>
          </a:xfrm>
        </p:spPr>
        <p:txBody>
          <a:bodyPr tIns="91440" anchor="ctr">
            <a:noAutofit/>
          </a:bodyPr>
          <a:lstStyle>
            <a:lvl1pPr marL="0" indent="0" algn="r">
              <a:spcBef>
                <a:spcPts val="0"/>
              </a:spcBef>
              <a:buNone/>
              <a:defRPr sz="2000" b="0">
                <a:solidFill>
                  <a:schemeClr val="tx1"/>
                </a:solidFill>
              </a:defRPr>
            </a:lvl1pPr>
          </a:lstStyle>
          <a:p>
            <a:pPr lvl="0"/>
            <a:r>
              <a:rPr lang="en-US" dirty="0"/>
              <a:t>Click to edit Master text styles</a:t>
            </a:r>
          </a:p>
        </p:txBody>
      </p:sp>
      <p:sp>
        <p:nvSpPr>
          <p:cNvPr id="7" name="TextBox 6"/>
          <p:cNvSpPr txBox="1"/>
          <p:nvPr userDrawn="1"/>
        </p:nvSpPr>
        <p:spPr>
          <a:xfrm>
            <a:off x="457200" y="838200"/>
            <a:ext cx="6400800" cy="646331"/>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mn-ea"/>
                <a:cs typeface="+mn-cs"/>
              </a:rPr>
              <a:t>Status</a:t>
            </a:r>
            <a:r>
              <a:rPr kumimoji="0" lang="en-US" sz="3200" b="0" i="0" u="none" strike="noStrike" kern="1200" cap="none" spc="0" normalizeH="0" baseline="0" noProof="0">
                <a:ln>
                  <a:noFill/>
                </a:ln>
                <a:solidFill>
                  <a:prstClr val="black"/>
                </a:solidFill>
                <a:effectLst/>
                <a:uLnTx/>
                <a:uFillTx/>
                <a:latin typeface="Calibri"/>
                <a:ea typeface="+mn-ea"/>
                <a:cs typeface="+mn-cs"/>
              </a:rPr>
              <a:t> Report</a:t>
            </a:r>
          </a:p>
        </p:txBody>
      </p:sp>
    </p:spTree>
    <p:extLst>
      <p:ext uri="{BB962C8B-B14F-4D97-AF65-F5344CB8AC3E}">
        <p14:creationId xmlns:p14="http://schemas.microsoft.com/office/powerpoint/2010/main" val="3785596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7"/>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 id="2147483663" r:id="rId5"/>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Status Report Presentations will be given on Tuesday, September 13.</a:t>
            </a:r>
          </a:p>
          <a:p>
            <a:pPr lvl="1"/>
            <a:r>
              <a:rPr lang="en-US" dirty="0"/>
              <a:t>The purpose of your Status Report Presentation is for your team to demonstrate that you have made significant progress on your project. In particular, you will give status reports on a variety of things including the status of project sponsor contact, project sponsor meeting schedules, team meeting schedules, team organization, server systems and software, development systems and software, a brief description of the project, the status of your project plan and the initial identification of risks.</a:t>
            </a:r>
          </a:p>
          <a:p>
            <a:pPr lvl="1"/>
            <a:r>
              <a:rPr lang="en-US" dirty="0"/>
              <a:t>The time limit for your presentation is 4.5 minutes, which will be strictly enforced. Practice your presentation to ensure that your team will finish within the allotted time of 4.5 minutes.</a:t>
            </a:r>
          </a:p>
          <a:p>
            <a:pPr lvl="1"/>
            <a:r>
              <a:rPr lang="en-US" dirty="0"/>
              <a:t>We will meet in “split-hands” meetings. Luke’s teams will meet in STEM 1130, Griffin’s teams will meet in Anthony 1279, and Tommy’s teams will meet in Anthony 1320.</a:t>
            </a:r>
          </a:p>
          <a:p>
            <a:pPr lvl="1"/>
            <a:r>
              <a:rPr lang="en-US" dirty="0"/>
              <a:t>Dr. D. will combine the individual team slide decks into multiple slide decks, one for each TM.</a:t>
            </a:r>
          </a:p>
          <a:p>
            <a:pPr lvl="1"/>
            <a:r>
              <a:rPr lang="en-US" dirty="0"/>
              <a:t>Your TM will have the combined slide decks on their laptop, which you will use for your presentation.</a:t>
            </a:r>
          </a:p>
          <a:p>
            <a:pPr lvl="1"/>
            <a:r>
              <a:rPr lang="en-US" dirty="0"/>
              <a:t>Your team may have one or more presenters. All team members should turn their cameras on during their presentation.</a:t>
            </a:r>
          </a:p>
          <a:p>
            <a:pPr lvl="1"/>
            <a:r>
              <a:rPr lang="en-US" dirty="0"/>
              <a:t>The order in which the teams will present will be random.</a:t>
            </a:r>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Status Report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Status Report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 </a:t>
            </a:r>
          </a:p>
          <a:p>
            <a:r>
              <a:rPr lang="en-US" dirty="0"/>
              <a:t>Submitting</a:t>
            </a:r>
          </a:p>
          <a:p>
            <a:pPr lvl="1"/>
            <a:r>
              <a:rPr lang="en-US" dirty="0"/>
              <a:t>All presentations must be submitted to us and to your client by 11:59 p.m</a:t>
            </a:r>
            <a:r>
              <a:rPr lang="en-US"/>
              <a:t>., Monday, September 12.</a:t>
            </a:r>
            <a:endParaRPr lang="en-US" dirty="0"/>
          </a:p>
          <a:p>
            <a:pPr lvl="1"/>
            <a:r>
              <a:rPr lang="en-US" dirty="0"/>
              <a:t>Name your PowerPoint slide deck file as “team-[</a:t>
            </a:r>
            <a:r>
              <a:rPr lang="en-US"/>
              <a:t>team-name]-status-report-presentation</a:t>
            </a:r>
            <a:r>
              <a:rPr lang="en-US" dirty="0"/>
              <a:t>.pptx” replacing “[team-name]” with your team’s name normalized by using all lower case, deleting non-numeric and non-alphabetic characters, and replacing blanks by dashes. Examples include </a:t>
            </a:r>
            <a:r>
              <a:rPr lang="en-US"/>
              <a:t>“team-kelloggs-status-report-presentation</a:t>
            </a:r>
            <a:r>
              <a:rPr lang="en-US" dirty="0"/>
              <a:t>.pptx” and </a:t>
            </a:r>
            <a:r>
              <a:rPr lang="en-US"/>
              <a:t>“team-delta-dental-knowledge-science-1-status-report-presentation</a:t>
            </a:r>
            <a:r>
              <a:rPr lang="en-US" dirty="0"/>
              <a:t>.pptx” .</a:t>
            </a:r>
          </a:p>
          <a:p>
            <a:pPr lvl="1"/>
            <a:r>
              <a:rPr lang="en-US"/>
              <a:t>Upload </a:t>
            </a:r>
            <a:r>
              <a:rPr lang="en-US" dirty="0"/>
              <a:t>your PowerPoint slide deck to the </a:t>
            </a:r>
            <a:r>
              <a:rPr lang="en-US"/>
              <a:t>folder “Status Report </a:t>
            </a:r>
            <a:r>
              <a:rPr lang="en-US" dirty="0"/>
              <a:t>Presentation Slide Decks” in our Microsoft Teams General Channel file space by 11:59 p.m</a:t>
            </a:r>
            <a:r>
              <a:rPr lang="en-US"/>
              <a:t>., Monday, September 12.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Monday, September 12.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Status Report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Status Report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Fall 2022</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lnSpcReduction="10000"/>
          </a:bodyPr>
          <a:lstStyle/>
          <a:p>
            <a:r>
              <a:rPr lang="fr-FR" dirty="0"/>
              <a:t>Project </a:t>
            </a:r>
            <a:r>
              <a:rPr lang="fr-FR" dirty="0" err="1"/>
              <a:t>Overview</a:t>
            </a:r>
            <a:endParaRPr lang="fr-FR" dirty="0"/>
          </a:p>
          <a:p>
            <a:pPr lvl="1"/>
            <a:r>
              <a:rPr lang="fr-FR" dirty="0"/>
              <a:t>Description Point 1</a:t>
            </a:r>
          </a:p>
          <a:p>
            <a:pPr lvl="1"/>
            <a:r>
              <a:rPr lang="fr-FR" dirty="0"/>
              <a:t>Description Point 2</a:t>
            </a:r>
          </a:p>
          <a:p>
            <a:pPr lvl="1"/>
            <a:r>
              <a:rPr lang="fr-FR" dirty="0"/>
              <a:t>Description Point 3</a:t>
            </a:r>
          </a:p>
          <a:p>
            <a:pPr lvl="1"/>
            <a:r>
              <a:rPr lang="fr-FR" dirty="0"/>
              <a:t>Description Point 4</a:t>
            </a:r>
          </a:p>
          <a:p>
            <a:r>
              <a:rPr lang="fr-FR" dirty="0"/>
              <a:t>Project Plan Document</a:t>
            </a:r>
          </a:p>
          <a:p>
            <a:pPr lvl="1"/>
            <a:r>
              <a:rPr lang="en-US" dirty="0"/>
              <a:t>Status Point 1</a:t>
            </a:r>
          </a:p>
          <a:p>
            <a:pPr lvl="1"/>
            <a:r>
              <a:rPr lang="en-US" dirty="0"/>
              <a:t>Status Point 2</a:t>
            </a:r>
          </a:p>
          <a:p>
            <a:pPr lvl="1"/>
            <a:r>
              <a:rPr lang="en-US" dirty="0"/>
              <a:t>Status Point 3</a:t>
            </a:r>
          </a:p>
          <a:p>
            <a:pPr lvl="1"/>
            <a:r>
              <a:rPr lang="en-US" dirty="0"/>
              <a:t>Status Point 4</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dirty="0"/>
              <a:t>Team [Team Name</a:t>
            </a:r>
            <a:r>
              <a:rPr lang="en-US" noProof="0"/>
              <a:t>] Status Report </a:t>
            </a:r>
            <a:r>
              <a:rPr lang="en-US" noProof="0" dirty="0"/>
              <a:t>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4</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[1 of 4]</a:t>
            </a:r>
            <a:endParaRPr lang="en-US" dirty="0"/>
          </a:p>
        </p:txBody>
      </p:sp>
      <p:sp>
        <p:nvSpPr>
          <p:cNvPr id="3" name="Right Brace 2"/>
          <p:cNvSpPr/>
          <p:nvPr/>
        </p:nvSpPr>
        <p:spPr>
          <a:xfrm>
            <a:off x="3200400" y="4609237"/>
            <a:ext cx="533400" cy="1524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TextBox 3"/>
          <p:cNvSpPr txBox="1"/>
          <p:nvPr/>
        </p:nvSpPr>
        <p:spPr>
          <a:xfrm>
            <a:off x="3733800" y="4494074"/>
            <a:ext cx="5334001" cy="1754326"/>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What’s the </a:t>
            </a:r>
            <a:r>
              <a:rPr kumimoji="0" lang="en-US" sz="1800" b="0" i="0" u="sng" strike="noStrike" kern="1200" cap="none" spc="0" normalizeH="0" baseline="0" noProof="0" dirty="0">
                <a:ln>
                  <a:noFill/>
                </a:ln>
                <a:solidFill>
                  <a:prstClr val="black"/>
                </a:solidFill>
                <a:effectLst/>
                <a:uLnTx/>
                <a:uFillTx/>
                <a:latin typeface="Calibri"/>
                <a:ea typeface="+mn-ea"/>
                <a:cs typeface="+mn-cs"/>
              </a:rPr>
              <a:t>status</a:t>
            </a:r>
            <a:r>
              <a:rPr kumimoji="0" lang="en-US" sz="1800" b="0" i="0" u="none" strike="noStrike" kern="1200" cap="none" spc="0" normalizeH="0" baseline="0" noProof="0" dirty="0">
                <a:ln>
                  <a:noFill/>
                </a:ln>
                <a:solidFill>
                  <a:prstClr val="black"/>
                </a:solidFill>
                <a:effectLst/>
                <a:uLnTx/>
                <a:uFillTx/>
                <a:latin typeface="Calibri"/>
                <a:ea typeface="+mn-ea"/>
                <a:cs typeface="+mn-cs"/>
              </a:rPr>
              <a:t> of your project plan document?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started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How much have you written?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What percentage complete is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sp>
        <p:nvSpPr>
          <p:cNvPr id="11" name="TextBox 10">
            <a:extLst>
              <a:ext uri="{FF2B5EF4-FFF2-40B4-BE49-F238E27FC236}">
                <a16:creationId xmlns:a16="http://schemas.microsoft.com/office/drawing/2014/main" id="{6775D0EA-D031-4A29-88E1-A2E67D6971E5}"/>
              </a:ext>
            </a:extLst>
          </p:cNvPr>
          <p:cNvSpPr txBox="1"/>
          <p:nvPr/>
        </p:nvSpPr>
        <p:spPr>
          <a:xfrm>
            <a:off x="3467100" y="1896696"/>
            <a:ext cx="5601730" cy="218521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Think clicking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prstClr val="black"/>
                </a:solidFill>
                <a:effectLst/>
                <a:uLnTx/>
                <a:uFillTx/>
                <a:latin typeface="Calibri"/>
                <a:ea typeface="+mn-ea"/>
                <a:cs typeface="+mn-cs"/>
              </a:rPr>
              <a:t>” on an Amazon order.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a:rPr>
              <a:t>You bought this </a:t>
            </a:r>
            <a:r>
              <a:rPr lang="en-US">
                <a:solidFill>
                  <a:prstClr val="black"/>
                </a:solidFill>
                <a:latin typeface="Calibri"/>
              </a:rPr>
              <a:t>on Thursday, September 1. </a:t>
            </a:r>
            <a:r>
              <a:rPr lang="en-US" dirty="0">
                <a:solidFill>
                  <a:prstClr val="black"/>
                </a:solidFill>
                <a:latin typeface="Calibri"/>
              </a:rPr>
              <a:t>Helpful?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a:rPr>
              <a:t>We’re going to send this to you. Satisfied?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People who bought this also bought…. We good?</a:t>
            </a:r>
            <a:endParaRPr lang="en-US" dirty="0">
              <a:solidFill>
                <a:prstClr val="black"/>
              </a:solidFill>
              <a:latin typeface="Calibri"/>
            </a:endParaRPr>
          </a:p>
          <a:p>
            <a:pPr marR="0" lvl="0" algn="l" defTabSz="914400" rtl="0" eaLnBrk="1" fontAlgn="auto" latinLnBrk="0" hangingPunct="1">
              <a:lnSpc>
                <a:spcPct val="100000"/>
              </a:lnSpc>
              <a:spcBef>
                <a:spcPts val="60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Where the $*(%($* is my order?</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a:t>
            </a:r>
          </a:p>
        </p:txBody>
      </p:sp>
    </p:spTree>
    <p:extLst>
      <p:ext uri="{BB962C8B-B14F-4D97-AF65-F5344CB8AC3E}">
        <p14:creationId xmlns:p14="http://schemas.microsoft.com/office/powerpoint/2010/main" val="7978545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lstStyle/>
          <a:p>
            <a:r>
              <a:rPr lang="en-US"/>
              <a:t>Server Systems / Software</a:t>
            </a:r>
          </a:p>
          <a:p>
            <a:pPr lvl="1"/>
            <a:r>
              <a:rPr lang="en-US"/>
              <a:t>Description &amp;/or Status Point 1</a:t>
            </a:r>
          </a:p>
          <a:p>
            <a:pPr lvl="1"/>
            <a:r>
              <a:rPr lang="en-US"/>
              <a:t>Description &amp;/or Status Point 2</a:t>
            </a:r>
          </a:p>
          <a:p>
            <a:pPr lvl="1"/>
            <a:r>
              <a:rPr lang="en-US"/>
              <a:t>Description &amp;/or Status Point 3</a:t>
            </a:r>
          </a:p>
          <a:p>
            <a:r>
              <a:rPr lang="en-US"/>
              <a:t>Development Systems / Software</a:t>
            </a:r>
          </a:p>
          <a:p>
            <a:pPr lvl="1"/>
            <a:r>
              <a:rPr lang="en-US"/>
              <a:t>Description &amp;/or Status Point 1</a:t>
            </a:r>
          </a:p>
          <a:p>
            <a:pPr lvl="1"/>
            <a:r>
              <a:rPr lang="en-US"/>
              <a:t>Description &amp;/or Status Point 2</a:t>
            </a:r>
          </a:p>
          <a:p>
            <a:pPr lvl="1"/>
            <a:r>
              <a:rPr lang="en-US"/>
              <a:t>Description &amp;/or Status Point 3</a:t>
            </a:r>
            <a:endParaRPr lang="en-US" dirty="0"/>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5</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[2 of 4]</a:t>
            </a:r>
            <a:endParaRPr lang="en-US" dirty="0"/>
          </a:p>
        </p:txBody>
      </p:sp>
      <p:sp>
        <p:nvSpPr>
          <p:cNvPr id="9" name="Right Brace 8"/>
          <p:cNvSpPr/>
          <p:nvPr/>
        </p:nvSpPr>
        <p:spPr>
          <a:xfrm>
            <a:off x="5334000" y="2514600"/>
            <a:ext cx="591689" cy="32004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5925689" y="2834541"/>
            <a:ext cx="3142111" cy="230832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srgbClr val="FF0000"/>
                </a:solidFill>
                <a:effectLst/>
                <a:uLnTx/>
                <a:uFillTx/>
                <a:latin typeface="Calibri"/>
                <a:ea typeface="+mn-ea"/>
                <a:cs typeface="+mn-cs"/>
              </a:rPr>
              <a:t> </a:t>
            </a:r>
            <a:r>
              <a:rPr kumimoji="0" lang="en-US" sz="18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Are all systems up and running?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tested everything?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spTree>
    <p:extLst>
      <p:ext uri="{BB962C8B-B14F-4D97-AF65-F5344CB8AC3E}">
        <p14:creationId xmlns:p14="http://schemas.microsoft.com/office/powerpoint/2010/main" val="391565192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lstStyle/>
          <a:p>
            <a:r>
              <a:rPr lang="en-US" dirty="0"/>
              <a:t>Client Contact</a:t>
            </a:r>
          </a:p>
          <a:p>
            <a:pPr lvl="1"/>
            <a:r>
              <a:rPr lang="en-US" dirty="0"/>
              <a:t>Status Point 1</a:t>
            </a:r>
          </a:p>
          <a:p>
            <a:pPr lvl="1"/>
            <a:r>
              <a:rPr lang="en-US" dirty="0"/>
              <a:t>Status Point 2</a:t>
            </a:r>
          </a:p>
          <a:p>
            <a:r>
              <a:rPr lang="en-US" dirty="0"/>
              <a:t>Team Meetings</a:t>
            </a:r>
          </a:p>
          <a:p>
            <a:pPr lvl="1"/>
            <a:r>
              <a:rPr lang="en-US" dirty="0"/>
              <a:t>Status Point 1</a:t>
            </a:r>
          </a:p>
          <a:p>
            <a:pPr lvl="1"/>
            <a:r>
              <a:rPr lang="en-US" dirty="0"/>
              <a:t>Status Point 2</a:t>
            </a:r>
          </a:p>
          <a:p>
            <a:r>
              <a:rPr lang="en-US" dirty="0"/>
              <a:t>Team Organization</a:t>
            </a:r>
          </a:p>
          <a:p>
            <a:pPr lvl="1"/>
            <a:r>
              <a:rPr lang="en-US" dirty="0"/>
              <a:t>Description Point 1</a:t>
            </a:r>
          </a:p>
          <a:p>
            <a:pPr lvl="1"/>
            <a:r>
              <a:rPr lang="en-US" dirty="0"/>
              <a:t>Description Point 2</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6</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 [3 of 4]</a:t>
            </a:r>
            <a:endParaRPr lang="en-US" dirty="0"/>
          </a:p>
        </p:txBody>
      </p:sp>
      <p:sp>
        <p:nvSpPr>
          <p:cNvPr id="9" name="Right Brace 8"/>
          <p:cNvSpPr/>
          <p:nvPr/>
        </p:nvSpPr>
        <p:spPr>
          <a:xfrm>
            <a:off x="2895600" y="1981200"/>
            <a:ext cx="591689" cy="28194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3502215" y="2375237"/>
            <a:ext cx="5531020" cy="203132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srgbClr val="FF0000"/>
                </a:solidFill>
                <a:effectLst/>
                <a:uLnTx/>
                <a:uFillTx/>
                <a:latin typeface="Calibri"/>
                <a:ea typeface="+mn-ea"/>
                <a:cs typeface="+mn-cs"/>
              </a:rPr>
              <a:t> </a:t>
            </a:r>
            <a:r>
              <a:rPr kumimoji="0" lang="en-US" sz="18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talked with/met with your client?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scheduled a weekly conference call?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scheduled an in-person meeting?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How many times has your team met so far?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scheduled team meetings? How often?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sp>
        <p:nvSpPr>
          <p:cNvPr id="3" name="Right Brace 2">
            <a:extLst>
              <a:ext uri="{FF2B5EF4-FFF2-40B4-BE49-F238E27FC236}">
                <a16:creationId xmlns:a16="http://schemas.microsoft.com/office/drawing/2014/main" id="{C39B4992-519E-4826-ABFF-8F57788FE5D8}"/>
              </a:ext>
            </a:extLst>
          </p:cNvPr>
          <p:cNvSpPr/>
          <p:nvPr/>
        </p:nvSpPr>
        <p:spPr>
          <a:xfrm>
            <a:off x="3429000" y="4728946"/>
            <a:ext cx="591689" cy="1638301"/>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TextBox 3">
            <a:extLst>
              <a:ext uri="{FF2B5EF4-FFF2-40B4-BE49-F238E27FC236}">
                <a16:creationId xmlns:a16="http://schemas.microsoft.com/office/drawing/2014/main" id="{A94B4F60-C734-4BBF-8220-26657ED0FBF7}"/>
              </a:ext>
            </a:extLst>
          </p:cNvPr>
          <p:cNvSpPr txBox="1"/>
          <p:nvPr/>
        </p:nvSpPr>
        <p:spPr>
          <a:xfrm>
            <a:off x="4020689" y="4809432"/>
            <a:ext cx="4769020" cy="1477328"/>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srgbClr val="FF0000"/>
                </a:solidFill>
                <a:effectLst/>
                <a:uLnTx/>
                <a:uFillTx/>
                <a:latin typeface="Calibri"/>
                <a:ea typeface="+mn-ea"/>
                <a:cs typeface="+mn-cs"/>
              </a:rPr>
              <a:t> </a:t>
            </a:r>
            <a:r>
              <a:rPr kumimoji="0" lang="en-US" sz="18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Who’s doing what?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spTree>
    <p:extLst>
      <p:ext uri="{BB962C8B-B14F-4D97-AF65-F5344CB8AC3E}">
        <p14:creationId xmlns:p14="http://schemas.microsoft.com/office/powerpoint/2010/main" val="50567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fontScale="85000" lnSpcReduction="20000"/>
          </a:bodyPr>
          <a:lstStyle/>
          <a:p>
            <a:pPr marL="0" indent="0">
              <a:buNone/>
            </a:pPr>
            <a:r>
              <a:rPr lang="en-US" dirty="0"/>
              <a:t>Risks</a:t>
            </a:r>
          </a:p>
          <a:p>
            <a:r>
              <a:rPr lang="en-US" dirty="0"/>
              <a:t>Risk 1</a:t>
            </a:r>
          </a:p>
          <a:p>
            <a:pPr lvl="1"/>
            <a:r>
              <a:rPr lang="en-US" dirty="0"/>
              <a:t>Description</a:t>
            </a:r>
          </a:p>
          <a:p>
            <a:pPr lvl="1"/>
            <a:r>
              <a:rPr lang="en-US" dirty="0"/>
              <a:t>Mitigation</a:t>
            </a:r>
          </a:p>
          <a:p>
            <a:r>
              <a:rPr lang="en-US" dirty="0"/>
              <a:t>Risk 2</a:t>
            </a:r>
          </a:p>
          <a:p>
            <a:pPr lvl="1"/>
            <a:r>
              <a:rPr lang="en-US" dirty="0"/>
              <a:t>Description</a:t>
            </a:r>
          </a:p>
          <a:p>
            <a:pPr lvl="1"/>
            <a:r>
              <a:rPr lang="en-US" dirty="0"/>
              <a:t>Mitigation</a:t>
            </a:r>
          </a:p>
          <a:p>
            <a:r>
              <a:rPr lang="en-US" dirty="0"/>
              <a:t>Risk 3</a:t>
            </a:r>
          </a:p>
          <a:p>
            <a:pPr lvl="1"/>
            <a:r>
              <a:rPr lang="en-US" dirty="0"/>
              <a:t>Description</a:t>
            </a:r>
          </a:p>
          <a:p>
            <a:pPr lvl="1"/>
            <a:r>
              <a:rPr lang="en-US" dirty="0"/>
              <a:t>Mitigation</a:t>
            </a:r>
          </a:p>
          <a:p>
            <a:r>
              <a:rPr lang="en-US" dirty="0"/>
              <a:t> Risk 4</a:t>
            </a:r>
          </a:p>
          <a:p>
            <a:pPr lvl="1"/>
            <a:r>
              <a:rPr lang="en-US" dirty="0"/>
              <a:t>Description</a:t>
            </a:r>
          </a:p>
          <a:p>
            <a:pPr lvl="1"/>
            <a:r>
              <a:rPr lang="en-US" dirty="0"/>
              <a:t>Mitigation</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endParaRPr lang="en-US" noProof="0" dirty="0"/>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7</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[4 of 4]</a:t>
            </a:r>
            <a:endParaRPr lang="en-US" dirty="0"/>
          </a:p>
        </p:txBody>
      </p:sp>
      <p:sp>
        <p:nvSpPr>
          <p:cNvPr id="9" name="TextBox 8">
            <a:extLst>
              <a:ext uri="{FF2B5EF4-FFF2-40B4-BE49-F238E27FC236}">
                <a16:creationId xmlns:a16="http://schemas.microsoft.com/office/drawing/2014/main" id="{993D42EB-DE91-42F0-B529-6CCBB78FD9B9}"/>
              </a:ext>
            </a:extLst>
          </p:cNvPr>
          <p:cNvSpPr txBox="1"/>
          <p:nvPr/>
        </p:nvSpPr>
        <p:spPr>
          <a:xfrm>
            <a:off x="2971800" y="2048093"/>
            <a:ext cx="5562600" cy="40010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US" dirty="0">
                <a:solidFill>
                  <a:prstClr val="black"/>
                </a:solidFill>
                <a:latin typeface="Calibri"/>
              </a:rPr>
              <a:t>A “Risk” is a significant task that you need to accomplish that you currently do not know how to do. Usually, a risk is a “showstopper,” meaning if you cannot complete the task, you cannot complete your project.</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dirty="0">
                <a:solidFill>
                  <a:prstClr val="black"/>
                </a:solidFill>
                <a:latin typeface="Calibri"/>
              </a:rPr>
              <a:t>“Mitigation” for a particular risk is your plan for eliminating that risk; that is, your plan for figuring out how to accomplish the task.</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dirty="0">
                <a:solidFill>
                  <a:prstClr val="black"/>
                </a:solidFill>
                <a:latin typeface="Calibri"/>
              </a:rPr>
              <a:t>List only “real” risks. For example, learning new computer languages is </a:t>
            </a:r>
            <a:r>
              <a:rPr lang="en-US" b="1" dirty="0">
                <a:solidFill>
                  <a:prstClr val="black"/>
                </a:solidFill>
                <a:latin typeface="Calibri"/>
              </a:rPr>
              <a:t>not</a:t>
            </a:r>
            <a:r>
              <a:rPr lang="en-US" dirty="0">
                <a:solidFill>
                  <a:prstClr val="black"/>
                </a:solidFill>
                <a:latin typeface="Calibri"/>
              </a:rPr>
              <a:t> a risk for an MSU CSE student.</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Give “useful” explanations of how you are going to mitigate each risk. For example, “we will learn how to do it” is </a:t>
            </a:r>
            <a:r>
              <a:rPr kumimoji="0" lang="en-US" sz="1800" b="1" i="0" u="none" strike="noStrike" kern="1200" cap="none" spc="0" normalizeH="0" baseline="0" noProof="0" dirty="0">
                <a:ln>
                  <a:noFill/>
                </a:ln>
                <a:solidFill>
                  <a:prstClr val="black"/>
                </a:solidFill>
                <a:effectLst/>
                <a:uLnTx/>
                <a:uFillTx/>
                <a:latin typeface="Calibri"/>
                <a:ea typeface="+mn-ea"/>
                <a:cs typeface="+mn-cs"/>
              </a:rPr>
              <a:t>not</a:t>
            </a:r>
            <a:r>
              <a:rPr kumimoji="0" lang="en-US" sz="1800" i="0" u="none" strike="noStrike" kern="1200" cap="none" spc="0" normalizeH="0" baseline="0" noProof="0" dirty="0">
                <a:ln>
                  <a:noFill/>
                </a:ln>
                <a:solidFill>
                  <a:prstClr val="black"/>
                </a:solidFill>
                <a:effectLst/>
                <a:uLnTx/>
                <a:uFillTx/>
                <a:latin typeface="Calibri"/>
                <a:ea typeface="+mn-ea"/>
                <a:cs typeface="+mn-cs"/>
              </a:rPr>
              <a:t> a useful explanation.</a:t>
            </a:r>
            <a:endParaRPr lang="en-US" dirty="0">
              <a:solidFill>
                <a:prstClr val="black"/>
              </a:solidFill>
              <a:latin typeface="Calibri"/>
            </a:endParaRPr>
          </a:p>
          <a:p>
            <a:pPr>
              <a:spcBef>
                <a:spcPts val="600"/>
              </a:spcBef>
              <a:defRPr/>
            </a:pPr>
            <a:r>
              <a:rPr lang="en-US" b="1" dirty="0">
                <a:solidFill>
                  <a:srgbClr val="FF0000"/>
                </a:solidFill>
              </a:rPr>
              <a:t>Delete this textbox.</a:t>
            </a:r>
          </a:p>
        </p:txBody>
      </p:sp>
    </p:spTree>
    <p:extLst>
      <p:ext uri="{BB962C8B-B14F-4D97-AF65-F5344CB8AC3E}">
        <p14:creationId xmlns:p14="http://schemas.microsoft.com/office/powerpoint/2010/main" val="956738680"/>
      </p:ext>
    </p:extLst>
  </p:cSld>
  <p:clrMapOvr>
    <a:masterClrMapping/>
  </p:clrMapOvr>
  <p:transition/>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1197</TotalTime>
  <Words>1292</Words>
  <Application>Microsoft Office PowerPoint</Application>
  <PresentationFormat>On-screen Show (4:3)</PresentationFormat>
  <Paragraphs>141</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Read Me [1 of 2]</vt:lpstr>
      <vt:lpstr>READ ME [2 of 2]</vt:lpstr>
      <vt:lpstr>Status Report Presentation [Project Title 36pt]</vt:lpstr>
      <vt:lpstr>Team [Team Name]</vt:lpstr>
      <vt:lpstr>Team [Team Name]</vt:lpstr>
      <vt:lpstr>Team [Team Name]</vt:lpstr>
      <vt:lpstr>Team [Team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275</cp:revision>
  <dcterms:created xsi:type="dcterms:W3CDTF">2006-08-16T00:00:00Z</dcterms:created>
  <dcterms:modified xsi:type="dcterms:W3CDTF">2022-09-06T15:06:13Z</dcterms:modified>
</cp:coreProperties>
</file>